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56" r:id="rId2"/>
  </p:sldIdLst>
  <p:sldSz cx="6858000" cy="12192000"/>
  <p:notesSz cx="6794500" cy="9931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409" autoAdjust="0"/>
    <p:restoredTop sz="94660"/>
  </p:normalViewPr>
  <p:slideViewPr>
    <p:cSldViewPr snapToGrid="0">
      <p:cViewPr>
        <p:scale>
          <a:sx n="90" d="100"/>
          <a:sy n="90" d="100"/>
        </p:scale>
        <p:origin x="696" y="-15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283" cy="49829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48645" y="0"/>
            <a:ext cx="2944283" cy="49829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E4CB6B-8836-4FD8-A624-FCA9982CE406}" type="datetimeFigureOut">
              <a:rPr lang="fr-FR" smtClean="0"/>
              <a:t>11/05/2026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2455863" y="1241425"/>
            <a:ext cx="1882775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79450" y="4779486"/>
            <a:ext cx="5435600" cy="391048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33107"/>
            <a:ext cx="2944283" cy="49829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48645" y="9433107"/>
            <a:ext cx="2944283" cy="49829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4A7DB6-2C10-4790-9CA7-E2A1FE50692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34884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995312"/>
            <a:ext cx="5829300" cy="424462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6403623"/>
            <a:ext cx="5143500" cy="2943577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27643-21B5-409C-9F1F-7A742D40BCB6}" type="datetimeFigureOut">
              <a:rPr lang="fr-FR" smtClean="0"/>
              <a:t>11/05/2026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47382-0B73-46C9-8206-457120749EC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156367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27643-21B5-409C-9F1F-7A742D40BCB6}" type="datetimeFigureOut">
              <a:rPr lang="fr-FR" smtClean="0"/>
              <a:t>11/05/2026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47382-0B73-46C9-8206-457120749EC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31229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649111"/>
            <a:ext cx="1478756" cy="10332156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649111"/>
            <a:ext cx="4350544" cy="10332156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27643-21B5-409C-9F1F-7A742D40BCB6}" type="datetimeFigureOut">
              <a:rPr lang="fr-FR" smtClean="0"/>
              <a:t>11/05/2026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47382-0B73-46C9-8206-457120749EC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425673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27643-21B5-409C-9F1F-7A742D40BCB6}" type="datetimeFigureOut">
              <a:rPr lang="fr-FR" smtClean="0"/>
              <a:t>11/05/2026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47382-0B73-46C9-8206-457120749EC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526029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3039537"/>
            <a:ext cx="5915025" cy="5071532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8159048"/>
            <a:ext cx="5915025" cy="266699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27643-21B5-409C-9F1F-7A742D40BCB6}" type="datetimeFigureOut">
              <a:rPr lang="fr-FR" smtClean="0"/>
              <a:t>11/05/2026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47382-0B73-46C9-8206-457120749EC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717597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3245556"/>
            <a:ext cx="2914650" cy="7735712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3245556"/>
            <a:ext cx="2914650" cy="7735712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27643-21B5-409C-9F1F-7A742D40BCB6}" type="datetimeFigureOut">
              <a:rPr lang="fr-FR" smtClean="0"/>
              <a:t>11/05/2026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47382-0B73-46C9-8206-457120749EC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14642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9114"/>
            <a:ext cx="5915025" cy="2356556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988734"/>
            <a:ext cx="2901255" cy="146473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4453467"/>
            <a:ext cx="2901255" cy="6550379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988734"/>
            <a:ext cx="2915543" cy="146473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4453467"/>
            <a:ext cx="2915543" cy="6550379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27643-21B5-409C-9F1F-7A742D40BCB6}" type="datetimeFigureOut">
              <a:rPr lang="fr-FR" smtClean="0"/>
              <a:t>11/05/2026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47382-0B73-46C9-8206-457120749EC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363330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27643-21B5-409C-9F1F-7A742D40BCB6}" type="datetimeFigureOut">
              <a:rPr lang="fr-FR" smtClean="0"/>
              <a:t>11/05/2026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47382-0B73-46C9-8206-457120749EC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696396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27643-21B5-409C-9F1F-7A742D40BCB6}" type="datetimeFigureOut">
              <a:rPr lang="fr-FR" smtClean="0"/>
              <a:t>11/05/2026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47382-0B73-46C9-8206-457120749EC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341121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812800"/>
            <a:ext cx="2211884" cy="28448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755425"/>
            <a:ext cx="3471863" cy="8664222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657600"/>
            <a:ext cx="2211884" cy="6776156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27643-21B5-409C-9F1F-7A742D40BCB6}" type="datetimeFigureOut">
              <a:rPr lang="fr-FR" smtClean="0"/>
              <a:t>11/05/2026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47382-0B73-46C9-8206-457120749EC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03677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812800"/>
            <a:ext cx="2211884" cy="28448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755425"/>
            <a:ext cx="3471863" cy="8664222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657600"/>
            <a:ext cx="2211884" cy="6776156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27643-21B5-409C-9F1F-7A742D40BCB6}" type="datetimeFigureOut">
              <a:rPr lang="fr-FR" smtClean="0"/>
              <a:t>11/05/2026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47382-0B73-46C9-8206-457120749EC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853684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649114"/>
            <a:ext cx="5915025" cy="23565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3245556"/>
            <a:ext cx="5915025" cy="77357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11300181"/>
            <a:ext cx="154305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427643-21B5-409C-9F1F-7A742D40BCB6}" type="datetimeFigureOut">
              <a:rPr lang="fr-FR" smtClean="0"/>
              <a:t>11/05/2026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11300181"/>
            <a:ext cx="2314575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11300181"/>
            <a:ext cx="154305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A47382-0B73-46C9-8206-457120749EC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243803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Image 34">
            <a:extLst>
              <a:ext uri="{FF2B5EF4-FFF2-40B4-BE49-F238E27FC236}">
                <a16:creationId xmlns:a16="http://schemas.microsoft.com/office/drawing/2014/main" id="{AD7CB486-7097-4F84-A317-6D8B210BAFB4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146659" y="3112608"/>
            <a:ext cx="6576117" cy="5295102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1794DF44-2B6A-4ECB-9CB8-B1960CDE0C5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94606" y="1110132"/>
            <a:ext cx="4185634" cy="596899"/>
          </a:xfrm>
        </p:spPr>
        <p:txBody>
          <a:bodyPr>
            <a:normAutofit fontScale="90000"/>
          </a:bodyPr>
          <a:lstStyle/>
          <a:p>
            <a:pPr algn="l">
              <a:spcAft>
                <a:spcPts val="0"/>
              </a:spcAft>
            </a:pPr>
            <a:r>
              <a:rPr lang="fr-FR" sz="1600" dirty="0">
                <a:solidFill>
                  <a:srgbClr val="000000"/>
                </a:solidFill>
                <a:latin typeface="Arial Black" panose="020B0A04020102020204" pitchFamily="34" charset="0"/>
                <a:ea typeface="Arial" panose="020B0604020202020204" pitchFamily="34" charset="0"/>
              </a:rPr>
              <a:t>ANNEXE N°4 : PLAN DU SITE FORFAIT 4 </a:t>
            </a:r>
            <a:br>
              <a:rPr lang="fr-FR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fr-FR" sz="1200" kern="1600" dirty="0">
                <a:latin typeface="Arial" panose="020B0604020202020204" pitchFamily="34" charset="0"/>
                <a:ea typeface="Times New Roman" panose="02020603050405020304" pitchFamily="18" charset="0"/>
              </a:rPr>
              <a:t>M</a:t>
            </a:r>
            <a:r>
              <a:rPr lang="fr-FR" sz="1200" kern="1600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arché 913 26 25</a:t>
            </a:r>
            <a:br>
              <a:rPr lang="fr-FR" sz="1400" b="1" kern="1600" dirty="0">
                <a:latin typeface="Arial" panose="020B0604020202020204" pitchFamily="34" charset="0"/>
                <a:ea typeface="Times New Roman" panose="02020603050405020304" pitchFamily="18" charset="0"/>
              </a:rPr>
            </a:br>
            <a:r>
              <a:rPr lang="fr-FR" sz="1200" kern="1600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Entretien des espaces verts pour l’Université de Limoges</a:t>
            </a:r>
            <a:endParaRPr lang="fr-FR" sz="1200" dirty="0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B30D0BF8-A33C-454E-8610-9CA365AF6BB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2386" y="8699971"/>
            <a:ext cx="2824666" cy="1574789"/>
          </a:xfrm>
        </p:spPr>
        <p:txBody>
          <a:bodyPr>
            <a:normAutofit fontScale="32500" lnSpcReduction="20000"/>
          </a:bodyPr>
          <a:lstStyle/>
          <a:p>
            <a:pPr algn="l"/>
            <a:r>
              <a:rPr lang="fr-FR" sz="4300" b="1" u="sng" dirty="0"/>
              <a:t>Intention de zonage :</a:t>
            </a:r>
            <a:endParaRPr lang="fr-FR" sz="4300" dirty="0"/>
          </a:p>
          <a:p>
            <a:pPr algn="l"/>
            <a:r>
              <a:rPr lang="fr-FR" sz="3700" dirty="0"/>
              <a:t>Zone en gestion intensive </a:t>
            </a:r>
            <a:r>
              <a:rPr lang="fr-FR" sz="3700" b="1" dirty="0"/>
              <a:t>(G1)  </a:t>
            </a:r>
            <a:endParaRPr lang="fr-FR" sz="3700" dirty="0"/>
          </a:p>
          <a:p>
            <a:pPr algn="l"/>
            <a:r>
              <a:rPr lang="fr-FR" sz="3700" dirty="0"/>
              <a:t>Zone en gestion semi-intensive </a:t>
            </a:r>
            <a:r>
              <a:rPr lang="fr-FR" sz="3700" b="1" dirty="0"/>
              <a:t>(G2)</a:t>
            </a:r>
            <a:endParaRPr lang="fr-FR" sz="3700" dirty="0"/>
          </a:p>
          <a:p>
            <a:pPr algn="l"/>
            <a:r>
              <a:rPr lang="fr-FR" sz="3700" dirty="0"/>
              <a:t>Zone en gestion extensive </a:t>
            </a:r>
            <a:r>
              <a:rPr lang="fr-FR" sz="3700" b="1" dirty="0"/>
              <a:t>(G3)   </a:t>
            </a:r>
          </a:p>
          <a:p>
            <a:pPr algn="l"/>
            <a:endParaRPr lang="fr-FR" b="1" dirty="0"/>
          </a:p>
          <a:p>
            <a:pPr algn="l"/>
            <a:r>
              <a:rPr lang="fr-FR" sz="3700" dirty="0"/>
              <a:t>Périmètre</a:t>
            </a:r>
            <a:r>
              <a:rPr lang="fr-FR" b="1" dirty="0"/>
              <a:t> </a:t>
            </a:r>
          </a:p>
          <a:p>
            <a:pPr algn="l"/>
            <a:endParaRPr lang="fr-FR" sz="3700" dirty="0"/>
          </a:p>
          <a:p>
            <a:endParaRPr lang="fr-FR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C383801D-9094-4C52-AB90-457EC6AC662E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984" y="1090427"/>
            <a:ext cx="1963576" cy="5969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9B02087B-FB5D-4E8A-B329-E3911B3D0496}"/>
              </a:ext>
            </a:extLst>
          </p:cNvPr>
          <p:cNvSpPr/>
          <p:nvPr/>
        </p:nvSpPr>
        <p:spPr>
          <a:xfrm>
            <a:off x="318376" y="2122624"/>
            <a:ext cx="587791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400" dirty="0"/>
              <a:t>Site :</a:t>
            </a:r>
            <a:r>
              <a:rPr lang="fr-FR" sz="1400" b="1" dirty="0"/>
              <a:t> 	CEC</a:t>
            </a:r>
            <a:endParaRPr lang="fr-FR" sz="1400" dirty="0"/>
          </a:p>
          <a:p>
            <a:r>
              <a:rPr lang="fr-FR" sz="1400" dirty="0"/>
              <a:t>	Centre Européen de la Céramique</a:t>
            </a:r>
          </a:p>
          <a:p>
            <a:r>
              <a:rPr lang="fr-FR" sz="1400" dirty="0"/>
              <a:t>	12 Rue Atlantis, parc ESTER 87000 Limoges</a:t>
            </a:r>
          </a:p>
        </p:txBody>
      </p:sp>
      <p:sp>
        <p:nvSpPr>
          <p:cNvPr id="9" name="Forme libre : forme 8">
            <a:extLst>
              <a:ext uri="{FF2B5EF4-FFF2-40B4-BE49-F238E27FC236}">
                <a16:creationId xmlns:a16="http://schemas.microsoft.com/office/drawing/2014/main" id="{A22D1BA3-A11F-4058-8B2C-761063FE8577}"/>
              </a:ext>
            </a:extLst>
          </p:cNvPr>
          <p:cNvSpPr/>
          <p:nvPr/>
        </p:nvSpPr>
        <p:spPr>
          <a:xfrm flipV="1">
            <a:off x="927864" y="9861711"/>
            <a:ext cx="384742" cy="45719"/>
          </a:xfrm>
          <a:custGeom>
            <a:avLst/>
            <a:gdLst>
              <a:gd name="connsiteX0" fmla="*/ 0 w 668740"/>
              <a:gd name="connsiteY0" fmla="*/ 0 h 0"/>
              <a:gd name="connsiteX1" fmla="*/ 668740 w 668740"/>
              <a:gd name="connsiteY1" fmla="*/ 0 h 0"/>
              <a:gd name="connsiteX2" fmla="*/ 648268 w 668740"/>
              <a:gd name="connsiteY2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68740">
                <a:moveTo>
                  <a:pt x="0" y="0"/>
                </a:moveTo>
                <a:lnTo>
                  <a:pt x="668740" y="0"/>
                </a:lnTo>
                <a:lnTo>
                  <a:pt x="648268" y="0"/>
                </a:ln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Pentagone 15">
            <a:extLst>
              <a:ext uri="{FF2B5EF4-FFF2-40B4-BE49-F238E27FC236}">
                <a16:creationId xmlns:a16="http://schemas.microsoft.com/office/drawing/2014/main" id="{872D0BD5-1E18-4821-9F04-578860B53F68}"/>
              </a:ext>
            </a:extLst>
          </p:cNvPr>
          <p:cNvSpPr/>
          <p:nvPr/>
        </p:nvSpPr>
        <p:spPr>
          <a:xfrm>
            <a:off x="4258708" y="4557051"/>
            <a:ext cx="165246" cy="161068"/>
          </a:xfrm>
          <a:prstGeom prst="pentagon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Pentagone 17">
            <a:extLst>
              <a:ext uri="{FF2B5EF4-FFF2-40B4-BE49-F238E27FC236}">
                <a16:creationId xmlns:a16="http://schemas.microsoft.com/office/drawing/2014/main" id="{47DBF83E-F0C0-4450-BCF4-A8F604CB90E9}"/>
              </a:ext>
            </a:extLst>
          </p:cNvPr>
          <p:cNvSpPr/>
          <p:nvPr/>
        </p:nvSpPr>
        <p:spPr>
          <a:xfrm>
            <a:off x="2497329" y="9152599"/>
            <a:ext cx="179507" cy="197877"/>
          </a:xfrm>
          <a:prstGeom prst="pentagon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Pentagone 19">
            <a:extLst>
              <a:ext uri="{FF2B5EF4-FFF2-40B4-BE49-F238E27FC236}">
                <a16:creationId xmlns:a16="http://schemas.microsoft.com/office/drawing/2014/main" id="{559D8567-0689-458B-A2C7-2189EC65AC87}"/>
              </a:ext>
            </a:extLst>
          </p:cNvPr>
          <p:cNvSpPr/>
          <p:nvPr/>
        </p:nvSpPr>
        <p:spPr>
          <a:xfrm>
            <a:off x="1895377" y="6024562"/>
            <a:ext cx="243548" cy="259307"/>
          </a:xfrm>
          <a:prstGeom prst="pentagon">
            <a:avLst/>
          </a:prstGeom>
          <a:noFill/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Pentagone 20">
            <a:extLst>
              <a:ext uri="{FF2B5EF4-FFF2-40B4-BE49-F238E27FC236}">
                <a16:creationId xmlns:a16="http://schemas.microsoft.com/office/drawing/2014/main" id="{3245F96D-E1DF-44C5-919F-FB2209F69D6A}"/>
              </a:ext>
            </a:extLst>
          </p:cNvPr>
          <p:cNvSpPr/>
          <p:nvPr/>
        </p:nvSpPr>
        <p:spPr>
          <a:xfrm>
            <a:off x="748857" y="5401658"/>
            <a:ext cx="159928" cy="151446"/>
          </a:xfrm>
          <a:prstGeom prst="pentagon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Pentagone 21">
            <a:extLst>
              <a:ext uri="{FF2B5EF4-FFF2-40B4-BE49-F238E27FC236}">
                <a16:creationId xmlns:a16="http://schemas.microsoft.com/office/drawing/2014/main" id="{F291072F-6C5A-4E1D-93F8-ABBC7EE58CB0}"/>
              </a:ext>
            </a:extLst>
          </p:cNvPr>
          <p:cNvSpPr/>
          <p:nvPr/>
        </p:nvSpPr>
        <p:spPr>
          <a:xfrm>
            <a:off x="4788885" y="5914828"/>
            <a:ext cx="243548" cy="259307"/>
          </a:xfrm>
          <a:prstGeom prst="pentagon">
            <a:avLst/>
          </a:prstGeom>
          <a:noFill/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Pentagone 23">
            <a:extLst>
              <a:ext uri="{FF2B5EF4-FFF2-40B4-BE49-F238E27FC236}">
                <a16:creationId xmlns:a16="http://schemas.microsoft.com/office/drawing/2014/main" id="{05CA8FBA-9EFB-488C-B0FA-573ABD5D5534}"/>
              </a:ext>
            </a:extLst>
          </p:cNvPr>
          <p:cNvSpPr/>
          <p:nvPr/>
        </p:nvSpPr>
        <p:spPr>
          <a:xfrm>
            <a:off x="1558784" y="5040724"/>
            <a:ext cx="174222" cy="167002"/>
          </a:xfrm>
          <a:prstGeom prst="pentagon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Étoile : 4 branches 27">
            <a:extLst>
              <a:ext uri="{FF2B5EF4-FFF2-40B4-BE49-F238E27FC236}">
                <a16:creationId xmlns:a16="http://schemas.microsoft.com/office/drawing/2014/main" id="{8D2C1B92-93F6-453D-BB36-701600A587A2}"/>
              </a:ext>
            </a:extLst>
          </p:cNvPr>
          <p:cNvSpPr/>
          <p:nvPr/>
        </p:nvSpPr>
        <p:spPr>
          <a:xfrm>
            <a:off x="2766203" y="4914968"/>
            <a:ext cx="312225" cy="259307"/>
          </a:xfrm>
          <a:prstGeom prst="star4">
            <a:avLst/>
          </a:prstGeom>
          <a:ln w="28575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Étoile : 4 branches 29">
            <a:extLst>
              <a:ext uri="{FF2B5EF4-FFF2-40B4-BE49-F238E27FC236}">
                <a16:creationId xmlns:a16="http://schemas.microsoft.com/office/drawing/2014/main" id="{4519951B-00FB-482F-84B6-A55BD1A80ED3}"/>
              </a:ext>
            </a:extLst>
          </p:cNvPr>
          <p:cNvSpPr/>
          <p:nvPr/>
        </p:nvSpPr>
        <p:spPr>
          <a:xfrm>
            <a:off x="2162743" y="8895194"/>
            <a:ext cx="204372" cy="181739"/>
          </a:xfrm>
          <a:prstGeom prst="star4">
            <a:avLst/>
          </a:prstGeom>
          <a:ln w="28575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Forme libre : forme 5">
            <a:extLst>
              <a:ext uri="{FF2B5EF4-FFF2-40B4-BE49-F238E27FC236}">
                <a16:creationId xmlns:a16="http://schemas.microsoft.com/office/drawing/2014/main" id="{DF1396D5-C564-49AA-9F86-2210D6C7EF1A}"/>
              </a:ext>
            </a:extLst>
          </p:cNvPr>
          <p:cNvSpPr/>
          <p:nvPr/>
        </p:nvSpPr>
        <p:spPr>
          <a:xfrm>
            <a:off x="553065" y="4144297"/>
            <a:ext cx="5309419" cy="3856703"/>
          </a:xfrm>
          <a:custGeom>
            <a:avLst/>
            <a:gdLst>
              <a:gd name="connsiteX0" fmla="*/ 3075038 w 5309419"/>
              <a:gd name="connsiteY0" fmla="*/ 0 h 3856703"/>
              <a:gd name="connsiteX1" fmla="*/ 2912806 w 5309419"/>
              <a:gd name="connsiteY1" fmla="*/ 117987 h 3856703"/>
              <a:gd name="connsiteX2" fmla="*/ 2750574 w 5309419"/>
              <a:gd name="connsiteY2" fmla="*/ 294968 h 3856703"/>
              <a:gd name="connsiteX3" fmla="*/ 2625212 w 5309419"/>
              <a:gd name="connsiteY3" fmla="*/ 398206 h 3856703"/>
              <a:gd name="connsiteX4" fmla="*/ 2521974 w 5309419"/>
              <a:gd name="connsiteY4" fmla="*/ 494071 h 3856703"/>
              <a:gd name="connsiteX5" fmla="*/ 2315496 w 5309419"/>
              <a:gd name="connsiteY5" fmla="*/ 612058 h 3856703"/>
              <a:gd name="connsiteX6" fmla="*/ 2138516 w 5309419"/>
              <a:gd name="connsiteY6" fmla="*/ 700548 h 3856703"/>
              <a:gd name="connsiteX7" fmla="*/ 1991032 w 5309419"/>
              <a:gd name="connsiteY7" fmla="*/ 752168 h 3856703"/>
              <a:gd name="connsiteX8" fmla="*/ 1821425 w 5309419"/>
              <a:gd name="connsiteY8" fmla="*/ 803787 h 3856703"/>
              <a:gd name="connsiteX9" fmla="*/ 1511709 w 5309419"/>
              <a:gd name="connsiteY9" fmla="*/ 840658 h 3856703"/>
              <a:gd name="connsiteX10" fmla="*/ 1113503 w 5309419"/>
              <a:gd name="connsiteY10" fmla="*/ 855406 h 3856703"/>
              <a:gd name="connsiteX11" fmla="*/ 169606 w 5309419"/>
              <a:gd name="connsiteY11" fmla="*/ 892277 h 3856703"/>
              <a:gd name="connsiteX12" fmla="*/ 103238 w 5309419"/>
              <a:gd name="connsiteY12" fmla="*/ 914400 h 3856703"/>
              <a:gd name="connsiteX13" fmla="*/ 58993 w 5309419"/>
              <a:gd name="connsiteY13" fmla="*/ 973393 h 3856703"/>
              <a:gd name="connsiteX14" fmla="*/ 22122 w 5309419"/>
              <a:gd name="connsiteY14" fmla="*/ 1047135 h 3856703"/>
              <a:gd name="connsiteX15" fmla="*/ 22122 w 5309419"/>
              <a:gd name="connsiteY15" fmla="*/ 1231490 h 3856703"/>
              <a:gd name="connsiteX16" fmla="*/ 14748 w 5309419"/>
              <a:gd name="connsiteY16" fmla="*/ 1423219 h 3856703"/>
              <a:gd name="connsiteX17" fmla="*/ 0 w 5309419"/>
              <a:gd name="connsiteY17" fmla="*/ 1688690 h 3856703"/>
              <a:gd name="connsiteX18" fmla="*/ 4195916 w 5309419"/>
              <a:gd name="connsiteY18" fmla="*/ 3856703 h 3856703"/>
              <a:gd name="connsiteX19" fmla="*/ 5309419 w 5309419"/>
              <a:gd name="connsiteY19" fmla="*/ 1209368 h 3856703"/>
              <a:gd name="connsiteX20" fmla="*/ 3200400 w 5309419"/>
              <a:gd name="connsiteY20" fmla="*/ 14748 h 3856703"/>
              <a:gd name="connsiteX21" fmla="*/ 3075038 w 5309419"/>
              <a:gd name="connsiteY21" fmla="*/ 0 h 3856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5309419" h="3856703">
                <a:moveTo>
                  <a:pt x="3075038" y="0"/>
                </a:moveTo>
                <a:lnTo>
                  <a:pt x="2912806" y="117987"/>
                </a:lnTo>
                <a:lnTo>
                  <a:pt x="2750574" y="294968"/>
                </a:lnTo>
                <a:lnTo>
                  <a:pt x="2625212" y="398206"/>
                </a:lnTo>
                <a:lnTo>
                  <a:pt x="2521974" y="494071"/>
                </a:lnTo>
                <a:lnTo>
                  <a:pt x="2315496" y="612058"/>
                </a:lnTo>
                <a:lnTo>
                  <a:pt x="2138516" y="700548"/>
                </a:lnTo>
                <a:lnTo>
                  <a:pt x="1991032" y="752168"/>
                </a:lnTo>
                <a:lnTo>
                  <a:pt x="1821425" y="803787"/>
                </a:lnTo>
                <a:lnTo>
                  <a:pt x="1511709" y="840658"/>
                </a:lnTo>
                <a:lnTo>
                  <a:pt x="1113503" y="855406"/>
                </a:lnTo>
                <a:lnTo>
                  <a:pt x="169606" y="892277"/>
                </a:lnTo>
                <a:lnTo>
                  <a:pt x="103238" y="914400"/>
                </a:lnTo>
                <a:lnTo>
                  <a:pt x="58993" y="973393"/>
                </a:lnTo>
                <a:lnTo>
                  <a:pt x="22122" y="1047135"/>
                </a:lnTo>
                <a:lnTo>
                  <a:pt x="22122" y="1231490"/>
                </a:lnTo>
                <a:lnTo>
                  <a:pt x="14748" y="1423219"/>
                </a:lnTo>
                <a:lnTo>
                  <a:pt x="0" y="1688690"/>
                </a:lnTo>
                <a:lnTo>
                  <a:pt x="4195916" y="3856703"/>
                </a:lnTo>
                <a:lnTo>
                  <a:pt x="5309419" y="1209368"/>
                </a:lnTo>
                <a:lnTo>
                  <a:pt x="3200400" y="14748"/>
                </a:lnTo>
                <a:lnTo>
                  <a:pt x="3075038" y="0"/>
                </a:lnTo>
                <a:close/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276EEF41-7DC0-43E5-9337-C9659FB7824C}"/>
              </a:ext>
            </a:extLst>
          </p:cNvPr>
          <p:cNvSpPr txBox="1"/>
          <p:nvPr/>
        </p:nvSpPr>
        <p:spPr>
          <a:xfrm>
            <a:off x="315984" y="11390680"/>
            <a:ext cx="636425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i="1" dirty="0"/>
              <a:t>Nota: Les surfaces sont données à titre indicatif. Les candidats sont réputés avoir effectué une visite des sites et vérifié les quantités nécessaires à l’exécution des prestations</a:t>
            </a:r>
          </a:p>
        </p:txBody>
      </p:sp>
      <p:cxnSp>
        <p:nvCxnSpPr>
          <p:cNvPr id="25" name="Connecteur droit 24">
            <a:extLst>
              <a:ext uri="{FF2B5EF4-FFF2-40B4-BE49-F238E27FC236}">
                <a16:creationId xmlns:a16="http://schemas.microsoft.com/office/drawing/2014/main" id="{FAD1F54B-3762-43D6-AD2A-0C916FFAA4F3}"/>
              </a:ext>
            </a:extLst>
          </p:cNvPr>
          <p:cNvCxnSpPr/>
          <p:nvPr/>
        </p:nvCxnSpPr>
        <p:spPr>
          <a:xfrm>
            <a:off x="2190590" y="9509193"/>
            <a:ext cx="391735" cy="0"/>
          </a:xfrm>
          <a:prstGeom prst="line">
            <a:avLst/>
          </a:prstGeom>
          <a:ln w="38100">
            <a:solidFill>
              <a:srgbClr val="92D05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ZoneTexte 25">
            <a:extLst>
              <a:ext uri="{FF2B5EF4-FFF2-40B4-BE49-F238E27FC236}">
                <a16:creationId xmlns:a16="http://schemas.microsoft.com/office/drawing/2014/main" id="{41821138-660F-4C44-9C4F-DBC082C74164}"/>
              </a:ext>
            </a:extLst>
          </p:cNvPr>
          <p:cNvSpPr txBox="1"/>
          <p:nvPr/>
        </p:nvSpPr>
        <p:spPr>
          <a:xfrm>
            <a:off x="4034998" y="8658933"/>
            <a:ext cx="2542772" cy="1615827"/>
          </a:xfrm>
          <a:prstGeom prst="rect">
            <a:avLst/>
          </a:prstGeom>
          <a:noFill/>
          <a:ln>
            <a:noFill/>
            <a:prstDash val="sysDot"/>
          </a:ln>
        </p:spPr>
        <p:txBody>
          <a:bodyPr wrap="square" rtlCol="0">
            <a:spAutoFit/>
          </a:bodyPr>
          <a:lstStyle/>
          <a:p>
            <a:r>
              <a:rPr lang="fr-FR" sz="1400" b="1" u="sng" dirty="0"/>
              <a:t>Indicatif des surfaces</a:t>
            </a:r>
          </a:p>
          <a:p>
            <a:pPr>
              <a:spcBef>
                <a:spcPts val="600"/>
              </a:spcBef>
            </a:pPr>
            <a:r>
              <a:rPr lang="fr-FR" sz="1200" dirty="0"/>
              <a:t>Devanture = 			</a:t>
            </a:r>
            <a:r>
              <a:rPr lang="fr-FR" sz="1200" b="1" dirty="0"/>
              <a:t>3300 m²</a:t>
            </a:r>
            <a:endParaRPr lang="fr-FR" sz="1200" dirty="0"/>
          </a:p>
          <a:p>
            <a:pPr>
              <a:spcBef>
                <a:spcPts val="600"/>
              </a:spcBef>
            </a:pPr>
            <a:r>
              <a:rPr lang="fr-FR" sz="1200" dirty="0"/>
              <a:t>Parking =      			</a:t>
            </a:r>
            <a:r>
              <a:rPr lang="fr-FR" sz="1200" b="1" dirty="0"/>
              <a:t>5650 m²</a:t>
            </a:r>
          </a:p>
          <a:p>
            <a:pPr>
              <a:spcBef>
                <a:spcPts val="600"/>
              </a:spcBef>
            </a:pPr>
            <a:r>
              <a:rPr lang="fr-FR" sz="1200" dirty="0"/>
              <a:t>Talus = 				</a:t>
            </a:r>
            <a:r>
              <a:rPr lang="fr-FR" sz="1200" b="1" dirty="0"/>
              <a:t>3270m²</a:t>
            </a:r>
          </a:p>
          <a:p>
            <a:pPr>
              <a:spcBef>
                <a:spcPts val="600"/>
              </a:spcBef>
            </a:pPr>
            <a:r>
              <a:rPr lang="fr-FR" sz="1200" dirty="0"/>
              <a:t>Bassin de rétention =</a:t>
            </a:r>
            <a:r>
              <a:rPr lang="fr-FR" sz="1200" b="1" dirty="0"/>
              <a:t>		3500 m²</a:t>
            </a:r>
          </a:p>
          <a:p>
            <a:pPr>
              <a:spcBef>
                <a:spcPts val="600"/>
              </a:spcBef>
            </a:pPr>
            <a:endParaRPr lang="fr-FR" sz="1200" b="1" strike="sngStrike" dirty="0"/>
          </a:p>
        </p:txBody>
      </p:sp>
      <p:sp>
        <p:nvSpPr>
          <p:cNvPr id="29" name="Étoile : 4 branches 28">
            <a:extLst>
              <a:ext uri="{FF2B5EF4-FFF2-40B4-BE49-F238E27FC236}">
                <a16:creationId xmlns:a16="http://schemas.microsoft.com/office/drawing/2014/main" id="{667C3D3E-FB02-4ED6-A3EF-D9DB49319367}"/>
              </a:ext>
            </a:extLst>
          </p:cNvPr>
          <p:cNvSpPr/>
          <p:nvPr/>
        </p:nvSpPr>
        <p:spPr>
          <a:xfrm>
            <a:off x="4303271" y="4827878"/>
            <a:ext cx="312225" cy="263654"/>
          </a:xfrm>
          <a:prstGeom prst="star4">
            <a:avLst/>
          </a:prstGeom>
          <a:ln w="28575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Étoile : 4 branches 30">
            <a:extLst>
              <a:ext uri="{FF2B5EF4-FFF2-40B4-BE49-F238E27FC236}">
                <a16:creationId xmlns:a16="http://schemas.microsoft.com/office/drawing/2014/main" id="{C6AA1C59-ED3A-45E6-B8B1-D6037B274735}"/>
              </a:ext>
            </a:extLst>
          </p:cNvPr>
          <p:cNvSpPr/>
          <p:nvPr/>
        </p:nvSpPr>
        <p:spPr>
          <a:xfrm>
            <a:off x="1725532" y="5197999"/>
            <a:ext cx="312225" cy="259307"/>
          </a:xfrm>
          <a:prstGeom prst="star4">
            <a:avLst/>
          </a:prstGeom>
          <a:ln w="28575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Forme libre : forme 18">
            <a:extLst>
              <a:ext uri="{FF2B5EF4-FFF2-40B4-BE49-F238E27FC236}">
                <a16:creationId xmlns:a16="http://schemas.microsoft.com/office/drawing/2014/main" id="{C1C66601-5F1D-4071-9C9E-E3BB1A109E87}"/>
              </a:ext>
            </a:extLst>
          </p:cNvPr>
          <p:cNvSpPr/>
          <p:nvPr/>
        </p:nvSpPr>
        <p:spPr>
          <a:xfrm>
            <a:off x="3709219" y="6762135"/>
            <a:ext cx="1533833" cy="1179871"/>
          </a:xfrm>
          <a:custGeom>
            <a:avLst/>
            <a:gdLst>
              <a:gd name="connsiteX0" fmla="*/ 1017639 w 1533833"/>
              <a:gd name="connsiteY0" fmla="*/ 1179871 h 1179871"/>
              <a:gd name="connsiteX1" fmla="*/ 1533833 w 1533833"/>
              <a:gd name="connsiteY1" fmla="*/ 0 h 1179871"/>
              <a:gd name="connsiteX2" fmla="*/ 117987 w 1533833"/>
              <a:gd name="connsiteY2" fmla="*/ 140110 h 1179871"/>
              <a:gd name="connsiteX3" fmla="*/ 0 w 1533833"/>
              <a:gd name="connsiteY3" fmla="*/ 656304 h 1179871"/>
              <a:gd name="connsiteX4" fmla="*/ 1017639 w 1533833"/>
              <a:gd name="connsiteY4" fmla="*/ 1179871 h 11798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33833" h="1179871">
                <a:moveTo>
                  <a:pt x="1017639" y="1179871"/>
                </a:moveTo>
                <a:lnTo>
                  <a:pt x="1533833" y="0"/>
                </a:lnTo>
                <a:lnTo>
                  <a:pt x="117987" y="140110"/>
                </a:lnTo>
                <a:lnTo>
                  <a:pt x="0" y="656304"/>
                </a:lnTo>
                <a:lnTo>
                  <a:pt x="1017639" y="1179871"/>
                </a:lnTo>
                <a:close/>
              </a:path>
            </a:pathLst>
          </a:custGeom>
          <a:noFill/>
          <a:ln w="28575">
            <a:solidFill>
              <a:srgbClr val="92D05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Pentagone 32">
            <a:extLst>
              <a:ext uri="{FF2B5EF4-FFF2-40B4-BE49-F238E27FC236}">
                <a16:creationId xmlns:a16="http://schemas.microsoft.com/office/drawing/2014/main" id="{93DBDED6-ACAD-481B-B13F-2664F08ABB73}"/>
              </a:ext>
            </a:extLst>
          </p:cNvPr>
          <p:cNvSpPr/>
          <p:nvPr/>
        </p:nvSpPr>
        <p:spPr>
          <a:xfrm>
            <a:off x="2531656" y="6752639"/>
            <a:ext cx="159928" cy="151446"/>
          </a:xfrm>
          <a:prstGeom prst="pentagon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05328998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208</TotalTime>
  <Words>130</Words>
  <Application>Microsoft Office PowerPoint</Application>
  <PresentationFormat>Grand écran</PresentationFormat>
  <Paragraphs>16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7" baseType="lpstr">
      <vt:lpstr>Arial</vt:lpstr>
      <vt:lpstr>Arial Black</vt:lpstr>
      <vt:lpstr>Calibri</vt:lpstr>
      <vt:lpstr>Calibri Light</vt:lpstr>
      <vt:lpstr>Times New Roman</vt:lpstr>
      <vt:lpstr>Thème Office</vt:lpstr>
      <vt:lpstr>ANNEXE N°4 : PLAN DU SITE FORFAIT 4  Marché 913 26 25 Entretien des espaces verts pour l’Université de Limoges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ANNEXE N° .. : PLAN DU SITE FORFAIT 1  Marché 9132225 Entretien des espaces verts pour l’Université de Limoges</dc:title>
  <dc:creator>Esther Anchize</dc:creator>
  <cp:lastModifiedBy>Esther Anchize</cp:lastModifiedBy>
  <cp:revision>27</cp:revision>
  <cp:lastPrinted>2026-03-04T08:55:31Z</cp:lastPrinted>
  <dcterms:created xsi:type="dcterms:W3CDTF">2026-03-04T07:55:06Z</dcterms:created>
  <dcterms:modified xsi:type="dcterms:W3CDTF">2026-05-11T14:52:59Z</dcterms:modified>
</cp:coreProperties>
</file>